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36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16610" y="1641396"/>
            <a:ext cx="7683579" cy="2699266"/>
          </a:xfrm>
          <a:prstGeom prst="rect">
            <a:avLst/>
          </a:prstGeom>
          <a:noFill/>
          <a:ln/>
        </p:spPr>
        <p:txBody>
          <a:bodyPr wrap="square" rtlCol="0" anchor="t"/>
          <a:lstStyle/>
          <a:p>
            <a:pPr marL="0" indent="0">
              <a:lnSpc>
                <a:spcPts val="7085"/>
              </a:lnSpc>
              <a:buNone/>
            </a:pPr>
            <a:r>
              <a:rPr lang="en-US" sz="5668" b="1" dirty="0">
                <a:solidFill>
                  <a:srgbClr val="333F70"/>
                </a:solidFill>
                <a:latin typeface="Unbounded" pitchFamily="34" charset="0"/>
                <a:ea typeface="Unbounded" pitchFamily="34" charset="-122"/>
                <a:cs typeface="Unbounded" pitchFamily="34" charset="-120"/>
              </a:rPr>
              <a:t>Introduction to Atliq Hospitality Data Analysis</a:t>
            </a:r>
            <a:endParaRPr lang="en-US" sz="5668" dirty="0"/>
          </a:p>
        </p:txBody>
      </p:sp>
      <p:sp>
        <p:nvSpPr>
          <p:cNvPr id="6" name="Text 3"/>
          <p:cNvSpPr/>
          <p:nvPr/>
        </p:nvSpPr>
        <p:spPr>
          <a:xfrm>
            <a:off x="6216610" y="4653558"/>
            <a:ext cx="7683579" cy="1334929"/>
          </a:xfrm>
          <a:prstGeom prst="rect">
            <a:avLst/>
          </a:prstGeom>
          <a:noFill/>
          <a:ln/>
        </p:spPr>
        <p:txBody>
          <a:bodyPr wrap="square" rtlCol="0" anchor="t"/>
          <a:lstStyle/>
          <a:p>
            <a:pPr marL="0" indent="0">
              <a:lnSpc>
                <a:spcPts val="2629"/>
              </a:lnSpc>
              <a:buNone/>
            </a:pPr>
            <a:r>
              <a:rPr lang="en-US" sz="1643" dirty="0">
                <a:solidFill>
                  <a:srgbClr val="333F70"/>
                </a:solidFill>
                <a:latin typeface="Open Sans" pitchFamily="34" charset="0"/>
                <a:ea typeface="Open Sans" pitchFamily="34" charset="-122"/>
                <a:cs typeface="Open Sans" pitchFamily="34" charset="-120"/>
              </a:rPr>
              <a:t>This report delves into data analysis within Atliq Hospitality. We will explore various datasets that offer insights into operations, bookings, and hotel performance. Understanding these data points is crucial for strategic decision-making and improving customer experience.</a:t>
            </a:r>
            <a:endParaRPr lang="en-US" sz="1643" dirty="0"/>
          </a:p>
        </p:txBody>
      </p:sp>
      <p:sp>
        <p:nvSpPr>
          <p:cNvPr id="7" name="Shape 4"/>
          <p:cNvSpPr/>
          <p:nvPr/>
        </p:nvSpPr>
        <p:spPr>
          <a:xfrm>
            <a:off x="6216610" y="6238756"/>
            <a:ext cx="333732" cy="333732"/>
          </a:xfrm>
          <a:prstGeom prst="roundRect">
            <a:avLst>
              <a:gd name="adj" fmla="val 27396491"/>
            </a:avLst>
          </a:prstGeom>
          <a:noFill/>
          <a:ln w="7620">
            <a:solidFill>
              <a:srgbClr val="FFFFFF"/>
            </a:solidFill>
            <a:prstDash val="solid"/>
          </a:ln>
        </p:spPr>
      </p:sp>
      <p:sp>
        <p:nvSpPr>
          <p:cNvPr id="9" name="Text 5"/>
          <p:cNvSpPr/>
          <p:nvPr/>
        </p:nvSpPr>
        <p:spPr>
          <a:xfrm>
            <a:off x="6654641" y="6223159"/>
            <a:ext cx="2132528" cy="365046"/>
          </a:xfrm>
          <a:prstGeom prst="rect">
            <a:avLst/>
          </a:prstGeom>
          <a:noFill/>
          <a:ln/>
        </p:spPr>
        <p:txBody>
          <a:bodyPr wrap="none" rtlCol="0" anchor="t"/>
          <a:lstStyle/>
          <a:p>
            <a:pPr marL="0" indent="0" algn="l">
              <a:lnSpc>
                <a:spcPts val="2875"/>
              </a:lnSpc>
              <a:buNone/>
            </a:pPr>
            <a:r>
              <a:rPr lang="en-US" sz="2054" b="1" dirty="0">
                <a:solidFill>
                  <a:srgbClr val="333F70"/>
                </a:solidFill>
                <a:latin typeface="Open Sans" pitchFamily="34" charset="0"/>
                <a:ea typeface="Open Sans" pitchFamily="34" charset="-122"/>
                <a:cs typeface="Open Sans" pitchFamily="34" charset="-120"/>
              </a:rPr>
              <a:t>by Sachin</a:t>
            </a:r>
            <a:endParaRPr lang="en-US" sz="205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2203013"/>
            <a:ext cx="8449151" cy="771525"/>
          </a:xfrm>
          <a:prstGeom prst="rect">
            <a:avLst/>
          </a:prstGeom>
          <a:noFill/>
          <a:ln/>
        </p:spPr>
        <p:txBody>
          <a:bodyPr wrap="none" rtlCol="0" anchor="t"/>
          <a:lstStyle/>
          <a:p>
            <a:pPr marL="0" indent="0">
              <a:lnSpc>
                <a:spcPts val="6075"/>
              </a:lnSpc>
              <a:buNone/>
            </a:pPr>
            <a:r>
              <a:rPr lang="en-US" sz="4860" b="1" dirty="0">
                <a:solidFill>
                  <a:srgbClr val="333F70"/>
                </a:solidFill>
                <a:latin typeface="Unbounded" pitchFamily="34" charset="0"/>
                <a:ea typeface="Unbounded" pitchFamily="34" charset="-122"/>
                <a:cs typeface="Unbounded" pitchFamily="34" charset="-120"/>
              </a:rPr>
              <a:t>Overview of Datasets</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Dim_Date</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This dataset includes all dates relevant to the hospitality industry. It enables temporal analysis of bookings.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Dim_Hotels</a:t>
            </a:r>
            <a:endParaRPr lang="en-US" sz="2430" dirty="0"/>
          </a:p>
        </p:txBody>
      </p:sp>
      <p:sp>
        <p:nvSpPr>
          <p:cNvPr id="8" name="Text 6"/>
          <p:cNvSpPr/>
          <p:nvPr/>
        </p:nvSpPr>
        <p:spPr>
          <a:xfrm>
            <a:off x="5372695" y="4224218"/>
            <a:ext cx="3898821" cy="1185148"/>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Information on various hotels like location and pricing. Critical for market comparison.</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Dim_Rooms</a:t>
            </a:r>
            <a:endParaRPr lang="en-US" sz="2430" dirty="0"/>
          </a:p>
        </p:txBody>
      </p:sp>
      <p:sp>
        <p:nvSpPr>
          <p:cNvPr id="10" name="Text 8"/>
          <p:cNvSpPr/>
          <p:nvPr/>
        </p:nvSpPr>
        <p:spPr>
          <a:xfrm>
            <a:off x="9881354" y="4224218"/>
            <a:ext cx="3898821" cy="1185148"/>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This dataset describes room types and attributes, assisting in inventory management.</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7568" y="607576"/>
            <a:ext cx="7601664" cy="1377077"/>
          </a:xfrm>
          <a:prstGeom prst="rect">
            <a:avLst/>
          </a:prstGeom>
          <a:noFill/>
          <a:ln/>
        </p:spPr>
        <p:txBody>
          <a:bodyPr wrap="square" rtlCol="0" anchor="t"/>
          <a:lstStyle/>
          <a:p>
            <a:pPr marL="0" indent="0">
              <a:lnSpc>
                <a:spcPts val="5422"/>
              </a:lnSpc>
              <a:buNone/>
            </a:pPr>
            <a:r>
              <a:rPr lang="en-US" sz="4338" b="1" dirty="0">
                <a:solidFill>
                  <a:srgbClr val="333F70"/>
                </a:solidFill>
                <a:latin typeface="Unbounded" pitchFamily="34" charset="0"/>
                <a:ea typeface="Unbounded" pitchFamily="34" charset="-122"/>
                <a:cs typeface="Unbounded" pitchFamily="34" charset="-120"/>
              </a:rPr>
              <a:t>Exploration of Dim_Date Dataset</a:t>
            </a:r>
            <a:endParaRPr lang="en-US" sz="4338" dirty="0"/>
          </a:p>
        </p:txBody>
      </p:sp>
      <p:sp>
        <p:nvSpPr>
          <p:cNvPr id="6" name="Shape 3"/>
          <p:cNvSpPr/>
          <p:nvPr/>
        </p:nvSpPr>
        <p:spPr>
          <a:xfrm>
            <a:off x="6572845" y="2315170"/>
            <a:ext cx="30480" cy="5306854"/>
          </a:xfrm>
          <a:prstGeom prst="roundRect">
            <a:avLst>
              <a:gd name="adj" fmla="val 303651"/>
            </a:avLst>
          </a:prstGeom>
          <a:solidFill>
            <a:srgbClr val="BCDBD4"/>
          </a:solidFill>
          <a:ln/>
        </p:spPr>
      </p:sp>
      <p:sp>
        <p:nvSpPr>
          <p:cNvPr id="7" name="Shape 4"/>
          <p:cNvSpPr/>
          <p:nvPr/>
        </p:nvSpPr>
        <p:spPr>
          <a:xfrm>
            <a:off x="6805493" y="2795707"/>
            <a:ext cx="771168" cy="30480"/>
          </a:xfrm>
          <a:prstGeom prst="roundRect">
            <a:avLst>
              <a:gd name="adj" fmla="val 303651"/>
            </a:avLst>
          </a:prstGeom>
          <a:solidFill>
            <a:srgbClr val="BCDBD4"/>
          </a:solidFill>
          <a:ln/>
        </p:spPr>
      </p:sp>
      <p:sp>
        <p:nvSpPr>
          <p:cNvPr id="8" name="Shape 5"/>
          <p:cNvSpPr/>
          <p:nvPr/>
        </p:nvSpPr>
        <p:spPr>
          <a:xfrm>
            <a:off x="6340197" y="2563058"/>
            <a:ext cx="495776" cy="495776"/>
          </a:xfrm>
          <a:prstGeom prst="roundRect">
            <a:avLst>
              <a:gd name="adj" fmla="val 18668"/>
            </a:avLst>
          </a:prstGeom>
          <a:solidFill>
            <a:srgbClr val="D6F5EE"/>
          </a:solidFill>
          <a:ln w="7620">
            <a:solidFill>
              <a:srgbClr val="BCDBD4"/>
            </a:solidFill>
            <a:prstDash val="solid"/>
          </a:ln>
        </p:spPr>
      </p:sp>
      <p:sp>
        <p:nvSpPr>
          <p:cNvPr id="9" name="Text 6"/>
          <p:cNvSpPr/>
          <p:nvPr/>
        </p:nvSpPr>
        <p:spPr>
          <a:xfrm>
            <a:off x="6502122" y="2645688"/>
            <a:ext cx="171807" cy="330517"/>
          </a:xfrm>
          <a:prstGeom prst="rect">
            <a:avLst/>
          </a:prstGeom>
          <a:noFill/>
          <a:ln/>
        </p:spPr>
        <p:txBody>
          <a:bodyPr wrap="none" rtlCol="0" anchor="t"/>
          <a:lstStyle/>
          <a:p>
            <a:pPr marL="0" indent="0" algn="ctr">
              <a:lnSpc>
                <a:spcPts val="2603"/>
              </a:lnSpc>
              <a:buNone/>
            </a:pPr>
            <a:r>
              <a:rPr lang="en-US" sz="2603" b="1" dirty="0">
                <a:solidFill>
                  <a:srgbClr val="333F70"/>
                </a:solidFill>
                <a:latin typeface="Unbounded" pitchFamily="34" charset="0"/>
                <a:ea typeface="Unbounded" pitchFamily="34" charset="-122"/>
                <a:cs typeface="Unbounded" pitchFamily="34" charset="-120"/>
              </a:rPr>
              <a:t>1</a:t>
            </a:r>
            <a:endParaRPr lang="en-US" sz="2603" dirty="0"/>
          </a:p>
        </p:txBody>
      </p:sp>
      <p:sp>
        <p:nvSpPr>
          <p:cNvPr id="10" name="Text 7"/>
          <p:cNvSpPr/>
          <p:nvPr/>
        </p:nvSpPr>
        <p:spPr>
          <a:xfrm>
            <a:off x="7800023" y="2535436"/>
            <a:ext cx="2754511" cy="344329"/>
          </a:xfrm>
          <a:prstGeom prst="rect">
            <a:avLst/>
          </a:prstGeom>
          <a:noFill/>
          <a:ln/>
        </p:spPr>
        <p:txBody>
          <a:bodyPr wrap="none" rtlCol="0" anchor="t"/>
          <a:lstStyle/>
          <a:p>
            <a:pPr marL="0" indent="0" algn="l">
              <a:lnSpc>
                <a:spcPts val="2711"/>
              </a:lnSpc>
              <a:buNone/>
            </a:pPr>
            <a:r>
              <a:rPr lang="en-US" sz="2169" b="1" dirty="0">
                <a:solidFill>
                  <a:srgbClr val="333F70"/>
                </a:solidFill>
                <a:latin typeface="Unbounded" pitchFamily="34" charset="0"/>
                <a:ea typeface="Unbounded" pitchFamily="34" charset="-122"/>
                <a:cs typeface="Unbounded" pitchFamily="34" charset="-120"/>
              </a:rPr>
              <a:t>Date Range</a:t>
            </a:r>
            <a:endParaRPr lang="en-US" sz="2169" dirty="0"/>
          </a:p>
        </p:txBody>
      </p:sp>
      <p:sp>
        <p:nvSpPr>
          <p:cNvPr id="11" name="Text 8"/>
          <p:cNvSpPr/>
          <p:nvPr/>
        </p:nvSpPr>
        <p:spPr>
          <a:xfrm>
            <a:off x="7800023" y="3011924"/>
            <a:ext cx="6059210" cy="705088"/>
          </a:xfrm>
          <a:prstGeom prst="rect">
            <a:avLst/>
          </a:prstGeom>
          <a:noFill/>
          <a:ln/>
        </p:spPr>
        <p:txBody>
          <a:bodyPr wrap="square" rtlCol="0" anchor="t"/>
          <a:lstStyle/>
          <a:p>
            <a:pPr marL="0" indent="0" algn="l">
              <a:lnSpc>
                <a:spcPts val="2776"/>
              </a:lnSpc>
              <a:buNone/>
            </a:pPr>
            <a:r>
              <a:rPr lang="en-US" sz="1735" dirty="0">
                <a:solidFill>
                  <a:srgbClr val="333F70"/>
                </a:solidFill>
                <a:latin typeface="Open Sans" pitchFamily="34" charset="0"/>
                <a:ea typeface="Open Sans" pitchFamily="34" charset="-122"/>
                <a:cs typeface="Open Sans" pitchFamily="34" charset="-120"/>
              </a:rPr>
              <a:t>The Dim_Date dataset covers a comprehensive date range for analysis.</a:t>
            </a:r>
            <a:endParaRPr lang="en-US" sz="1735" dirty="0"/>
          </a:p>
        </p:txBody>
      </p:sp>
      <p:sp>
        <p:nvSpPr>
          <p:cNvPr id="12" name="Shape 9"/>
          <p:cNvSpPr/>
          <p:nvPr/>
        </p:nvSpPr>
        <p:spPr>
          <a:xfrm>
            <a:off x="6805493" y="4638080"/>
            <a:ext cx="771168" cy="30480"/>
          </a:xfrm>
          <a:prstGeom prst="roundRect">
            <a:avLst>
              <a:gd name="adj" fmla="val 303651"/>
            </a:avLst>
          </a:prstGeom>
          <a:solidFill>
            <a:srgbClr val="BCDBD4"/>
          </a:solidFill>
          <a:ln/>
        </p:spPr>
      </p:sp>
      <p:sp>
        <p:nvSpPr>
          <p:cNvPr id="13" name="Shape 10"/>
          <p:cNvSpPr/>
          <p:nvPr/>
        </p:nvSpPr>
        <p:spPr>
          <a:xfrm>
            <a:off x="6340197" y="4405432"/>
            <a:ext cx="495776" cy="495776"/>
          </a:xfrm>
          <a:prstGeom prst="roundRect">
            <a:avLst>
              <a:gd name="adj" fmla="val 18668"/>
            </a:avLst>
          </a:prstGeom>
          <a:solidFill>
            <a:srgbClr val="D6F5EE"/>
          </a:solidFill>
          <a:ln w="7620">
            <a:solidFill>
              <a:srgbClr val="BCDBD4"/>
            </a:solidFill>
            <a:prstDash val="solid"/>
          </a:ln>
        </p:spPr>
      </p:sp>
      <p:sp>
        <p:nvSpPr>
          <p:cNvPr id="14" name="Text 11"/>
          <p:cNvSpPr/>
          <p:nvPr/>
        </p:nvSpPr>
        <p:spPr>
          <a:xfrm>
            <a:off x="6450092" y="4488061"/>
            <a:ext cx="275987" cy="330517"/>
          </a:xfrm>
          <a:prstGeom prst="rect">
            <a:avLst/>
          </a:prstGeom>
          <a:noFill/>
          <a:ln/>
        </p:spPr>
        <p:txBody>
          <a:bodyPr wrap="none" rtlCol="0" anchor="t"/>
          <a:lstStyle/>
          <a:p>
            <a:pPr marL="0" indent="0" algn="ctr">
              <a:lnSpc>
                <a:spcPts val="2603"/>
              </a:lnSpc>
              <a:buNone/>
            </a:pPr>
            <a:r>
              <a:rPr lang="en-US" sz="2603" b="1" dirty="0">
                <a:solidFill>
                  <a:srgbClr val="333F70"/>
                </a:solidFill>
                <a:latin typeface="Unbounded" pitchFamily="34" charset="0"/>
                <a:ea typeface="Unbounded" pitchFamily="34" charset="-122"/>
                <a:cs typeface="Unbounded" pitchFamily="34" charset="-120"/>
              </a:rPr>
              <a:t>2</a:t>
            </a:r>
            <a:endParaRPr lang="en-US" sz="2603" dirty="0"/>
          </a:p>
        </p:txBody>
      </p:sp>
      <p:sp>
        <p:nvSpPr>
          <p:cNvPr id="15" name="Text 12"/>
          <p:cNvSpPr/>
          <p:nvPr/>
        </p:nvSpPr>
        <p:spPr>
          <a:xfrm>
            <a:off x="7800023" y="4377809"/>
            <a:ext cx="2754511" cy="344329"/>
          </a:xfrm>
          <a:prstGeom prst="rect">
            <a:avLst/>
          </a:prstGeom>
          <a:noFill/>
          <a:ln/>
        </p:spPr>
        <p:txBody>
          <a:bodyPr wrap="none" rtlCol="0" anchor="t"/>
          <a:lstStyle/>
          <a:p>
            <a:pPr marL="0" indent="0" algn="l">
              <a:lnSpc>
                <a:spcPts val="2711"/>
              </a:lnSpc>
              <a:buNone/>
            </a:pPr>
            <a:r>
              <a:rPr lang="en-US" sz="2169" b="1" dirty="0">
                <a:solidFill>
                  <a:srgbClr val="333F70"/>
                </a:solidFill>
                <a:latin typeface="Unbounded" pitchFamily="34" charset="0"/>
                <a:ea typeface="Unbounded" pitchFamily="34" charset="-122"/>
                <a:cs typeface="Unbounded" pitchFamily="34" charset="-120"/>
              </a:rPr>
              <a:t>Seasonality</a:t>
            </a:r>
            <a:endParaRPr lang="en-US" sz="2169" dirty="0"/>
          </a:p>
        </p:txBody>
      </p:sp>
      <p:sp>
        <p:nvSpPr>
          <p:cNvPr id="16" name="Text 13"/>
          <p:cNvSpPr/>
          <p:nvPr/>
        </p:nvSpPr>
        <p:spPr>
          <a:xfrm>
            <a:off x="7800023" y="4854297"/>
            <a:ext cx="6059210" cy="705088"/>
          </a:xfrm>
          <a:prstGeom prst="rect">
            <a:avLst/>
          </a:prstGeom>
          <a:noFill/>
          <a:ln/>
        </p:spPr>
        <p:txBody>
          <a:bodyPr wrap="square" rtlCol="0" anchor="t"/>
          <a:lstStyle/>
          <a:p>
            <a:pPr marL="0" indent="0" algn="l">
              <a:lnSpc>
                <a:spcPts val="2776"/>
              </a:lnSpc>
              <a:buNone/>
            </a:pPr>
            <a:r>
              <a:rPr lang="en-US" sz="1735" dirty="0">
                <a:solidFill>
                  <a:srgbClr val="333F70"/>
                </a:solidFill>
                <a:latin typeface="Open Sans" pitchFamily="34" charset="0"/>
                <a:ea typeface="Open Sans" pitchFamily="34" charset="-122"/>
                <a:cs typeface="Open Sans" pitchFamily="34" charset="-120"/>
              </a:rPr>
              <a:t>It helps identify peaks and lows in bookings, revealing seasonal trends.</a:t>
            </a:r>
            <a:endParaRPr lang="en-US" sz="1735" dirty="0"/>
          </a:p>
        </p:txBody>
      </p:sp>
      <p:sp>
        <p:nvSpPr>
          <p:cNvPr id="17" name="Shape 14"/>
          <p:cNvSpPr/>
          <p:nvPr/>
        </p:nvSpPr>
        <p:spPr>
          <a:xfrm>
            <a:off x="6805493" y="6480453"/>
            <a:ext cx="771168" cy="30480"/>
          </a:xfrm>
          <a:prstGeom prst="roundRect">
            <a:avLst>
              <a:gd name="adj" fmla="val 303651"/>
            </a:avLst>
          </a:prstGeom>
          <a:solidFill>
            <a:srgbClr val="BCDBD4"/>
          </a:solidFill>
          <a:ln/>
        </p:spPr>
      </p:sp>
      <p:sp>
        <p:nvSpPr>
          <p:cNvPr id="18" name="Shape 15"/>
          <p:cNvSpPr/>
          <p:nvPr/>
        </p:nvSpPr>
        <p:spPr>
          <a:xfrm>
            <a:off x="6340197" y="6247805"/>
            <a:ext cx="495776" cy="495776"/>
          </a:xfrm>
          <a:prstGeom prst="roundRect">
            <a:avLst>
              <a:gd name="adj" fmla="val 18668"/>
            </a:avLst>
          </a:prstGeom>
          <a:solidFill>
            <a:srgbClr val="D6F5EE"/>
          </a:solidFill>
          <a:ln w="7620">
            <a:solidFill>
              <a:srgbClr val="BCDBD4"/>
            </a:solidFill>
            <a:prstDash val="solid"/>
          </a:ln>
        </p:spPr>
      </p:sp>
      <p:sp>
        <p:nvSpPr>
          <p:cNvPr id="19" name="Text 16"/>
          <p:cNvSpPr/>
          <p:nvPr/>
        </p:nvSpPr>
        <p:spPr>
          <a:xfrm>
            <a:off x="6449378" y="6330434"/>
            <a:ext cx="277297" cy="330517"/>
          </a:xfrm>
          <a:prstGeom prst="rect">
            <a:avLst/>
          </a:prstGeom>
          <a:noFill/>
          <a:ln/>
        </p:spPr>
        <p:txBody>
          <a:bodyPr wrap="none" rtlCol="0" anchor="t"/>
          <a:lstStyle/>
          <a:p>
            <a:pPr marL="0" indent="0" algn="ctr">
              <a:lnSpc>
                <a:spcPts val="2603"/>
              </a:lnSpc>
              <a:buNone/>
            </a:pPr>
            <a:r>
              <a:rPr lang="en-US" sz="2603" b="1" dirty="0">
                <a:solidFill>
                  <a:srgbClr val="333F70"/>
                </a:solidFill>
                <a:latin typeface="Unbounded" pitchFamily="34" charset="0"/>
                <a:ea typeface="Unbounded" pitchFamily="34" charset="-122"/>
                <a:cs typeface="Unbounded" pitchFamily="34" charset="-120"/>
              </a:rPr>
              <a:t>3</a:t>
            </a:r>
            <a:endParaRPr lang="en-US" sz="2603" dirty="0"/>
          </a:p>
        </p:txBody>
      </p:sp>
      <p:sp>
        <p:nvSpPr>
          <p:cNvPr id="20" name="Text 17"/>
          <p:cNvSpPr/>
          <p:nvPr/>
        </p:nvSpPr>
        <p:spPr>
          <a:xfrm>
            <a:off x="7800023" y="6220182"/>
            <a:ext cx="2754511" cy="344329"/>
          </a:xfrm>
          <a:prstGeom prst="rect">
            <a:avLst/>
          </a:prstGeom>
          <a:noFill/>
          <a:ln/>
        </p:spPr>
        <p:txBody>
          <a:bodyPr wrap="none" rtlCol="0" anchor="t"/>
          <a:lstStyle/>
          <a:p>
            <a:pPr marL="0" indent="0" algn="l">
              <a:lnSpc>
                <a:spcPts val="2711"/>
              </a:lnSpc>
              <a:buNone/>
            </a:pPr>
            <a:r>
              <a:rPr lang="en-US" sz="2169" b="1" dirty="0">
                <a:solidFill>
                  <a:srgbClr val="333F70"/>
                </a:solidFill>
                <a:latin typeface="Unbounded" pitchFamily="34" charset="0"/>
                <a:ea typeface="Unbounded" pitchFamily="34" charset="-122"/>
                <a:cs typeface="Unbounded" pitchFamily="34" charset="-120"/>
              </a:rPr>
              <a:t>Event Tracking</a:t>
            </a:r>
            <a:endParaRPr lang="en-US" sz="2169" dirty="0"/>
          </a:p>
        </p:txBody>
      </p:sp>
      <p:sp>
        <p:nvSpPr>
          <p:cNvPr id="21" name="Text 18"/>
          <p:cNvSpPr/>
          <p:nvPr/>
        </p:nvSpPr>
        <p:spPr>
          <a:xfrm>
            <a:off x="7800023" y="6696670"/>
            <a:ext cx="6059210" cy="705088"/>
          </a:xfrm>
          <a:prstGeom prst="rect">
            <a:avLst/>
          </a:prstGeom>
          <a:noFill/>
          <a:ln/>
        </p:spPr>
        <p:txBody>
          <a:bodyPr wrap="square" rtlCol="0" anchor="t"/>
          <a:lstStyle/>
          <a:p>
            <a:pPr marL="0" indent="0" algn="l">
              <a:lnSpc>
                <a:spcPts val="2776"/>
              </a:lnSpc>
              <a:buNone/>
            </a:pPr>
            <a:r>
              <a:rPr lang="en-US" sz="1735" dirty="0">
                <a:solidFill>
                  <a:srgbClr val="333F70"/>
                </a:solidFill>
                <a:latin typeface="Open Sans" pitchFamily="34" charset="0"/>
                <a:ea typeface="Open Sans" pitchFamily="34" charset="-122"/>
                <a:cs typeface="Open Sans" pitchFamily="34" charset="-120"/>
              </a:rPr>
              <a:t>Special events can be tracked to analyze their impact on hotel bookings.</a:t>
            </a:r>
            <a:endParaRPr lang="en-US" sz="17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47567" y="1112758"/>
            <a:ext cx="7621667" cy="1359218"/>
          </a:xfrm>
          <a:prstGeom prst="rect">
            <a:avLst/>
          </a:prstGeom>
          <a:noFill/>
          <a:ln/>
        </p:spPr>
        <p:txBody>
          <a:bodyPr wrap="square" rtlCol="0" anchor="t"/>
          <a:lstStyle/>
          <a:p>
            <a:pPr marL="0" indent="0">
              <a:lnSpc>
                <a:spcPts val="5352"/>
              </a:lnSpc>
              <a:buNone/>
            </a:pPr>
            <a:r>
              <a:rPr lang="en-US" sz="4281" b="1" dirty="0">
                <a:solidFill>
                  <a:srgbClr val="333F70"/>
                </a:solidFill>
                <a:latin typeface="Unbounded" pitchFamily="34" charset="0"/>
                <a:ea typeface="Unbounded" pitchFamily="34" charset="-122"/>
                <a:cs typeface="Unbounded" pitchFamily="34" charset="-120"/>
              </a:rPr>
              <a:t>Analysis of Dim_Hotels Dataset</a:t>
            </a:r>
            <a:endParaRPr lang="en-US" sz="4281" dirty="0"/>
          </a:p>
        </p:txBody>
      </p:sp>
      <p:sp>
        <p:nvSpPr>
          <p:cNvPr id="6" name="Shape 3"/>
          <p:cNvSpPr/>
          <p:nvPr/>
        </p:nvSpPr>
        <p:spPr>
          <a:xfrm>
            <a:off x="6247567" y="3042642"/>
            <a:ext cx="489228" cy="489228"/>
          </a:xfrm>
          <a:prstGeom prst="roundRect">
            <a:avLst>
              <a:gd name="adj" fmla="val 18671"/>
            </a:avLst>
          </a:prstGeom>
          <a:solidFill>
            <a:srgbClr val="D6F5EE"/>
          </a:solidFill>
          <a:ln w="7620">
            <a:solidFill>
              <a:srgbClr val="BCDBD4"/>
            </a:solidFill>
            <a:prstDash val="solid"/>
          </a:ln>
        </p:spPr>
      </p:sp>
      <p:sp>
        <p:nvSpPr>
          <p:cNvPr id="7" name="Text 4"/>
          <p:cNvSpPr/>
          <p:nvPr/>
        </p:nvSpPr>
        <p:spPr>
          <a:xfrm>
            <a:off x="6407348" y="3124081"/>
            <a:ext cx="169664" cy="326231"/>
          </a:xfrm>
          <a:prstGeom prst="rect">
            <a:avLst/>
          </a:prstGeom>
          <a:noFill/>
          <a:ln/>
        </p:spPr>
        <p:txBody>
          <a:bodyPr wrap="none" rtlCol="0" anchor="t"/>
          <a:lstStyle/>
          <a:p>
            <a:pPr marL="0" indent="0" algn="ctr">
              <a:lnSpc>
                <a:spcPts val="2569"/>
              </a:lnSpc>
              <a:buNone/>
            </a:pPr>
            <a:r>
              <a:rPr lang="en-US" sz="2569" b="1" dirty="0">
                <a:solidFill>
                  <a:srgbClr val="333F70"/>
                </a:solidFill>
                <a:latin typeface="Unbounded" pitchFamily="34" charset="0"/>
                <a:ea typeface="Unbounded" pitchFamily="34" charset="-122"/>
                <a:cs typeface="Unbounded" pitchFamily="34" charset="-120"/>
              </a:rPr>
              <a:t>1</a:t>
            </a:r>
            <a:endParaRPr lang="en-US" sz="2569" dirty="0"/>
          </a:p>
        </p:txBody>
      </p:sp>
      <p:sp>
        <p:nvSpPr>
          <p:cNvPr id="8" name="Text 5"/>
          <p:cNvSpPr/>
          <p:nvPr/>
        </p:nvSpPr>
        <p:spPr>
          <a:xfrm>
            <a:off x="6954203" y="3042642"/>
            <a:ext cx="3159443" cy="339685"/>
          </a:xfrm>
          <a:prstGeom prst="rect">
            <a:avLst/>
          </a:prstGeom>
          <a:noFill/>
          <a:ln/>
        </p:spPr>
        <p:txBody>
          <a:bodyPr wrap="none" rtlCol="0" anchor="t"/>
          <a:lstStyle/>
          <a:p>
            <a:pPr marL="0" indent="0">
              <a:lnSpc>
                <a:spcPts val="2676"/>
              </a:lnSpc>
              <a:buNone/>
            </a:pPr>
            <a:r>
              <a:rPr lang="en-US" sz="2141" b="1" dirty="0">
                <a:solidFill>
                  <a:srgbClr val="333F70"/>
                </a:solidFill>
                <a:latin typeface="Unbounded" pitchFamily="34" charset="0"/>
                <a:ea typeface="Unbounded" pitchFamily="34" charset="-122"/>
                <a:cs typeface="Unbounded" pitchFamily="34" charset="-120"/>
              </a:rPr>
              <a:t>Diverse Properties</a:t>
            </a:r>
            <a:endParaRPr lang="en-US" sz="2141" dirty="0"/>
          </a:p>
        </p:txBody>
      </p:sp>
      <p:sp>
        <p:nvSpPr>
          <p:cNvPr id="9" name="Text 6"/>
          <p:cNvSpPr/>
          <p:nvPr/>
        </p:nvSpPr>
        <p:spPr>
          <a:xfrm>
            <a:off x="6954203" y="3512701"/>
            <a:ext cx="6915031" cy="348020"/>
          </a:xfrm>
          <a:prstGeom prst="rect">
            <a:avLst/>
          </a:prstGeom>
          <a:noFill/>
          <a:ln/>
        </p:spPr>
        <p:txBody>
          <a:bodyPr wrap="none" rtlCol="0" anchor="t"/>
          <a:lstStyle/>
          <a:p>
            <a:pPr marL="0" indent="0">
              <a:lnSpc>
                <a:spcPts val="2740"/>
              </a:lnSpc>
              <a:buNone/>
            </a:pPr>
            <a:r>
              <a:rPr lang="en-US" sz="1712" dirty="0">
                <a:solidFill>
                  <a:srgbClr val="333F70"/>
                </a:solidFill>
                <a:latin typeface="Open Sans" pitchFamily="34" charset="0"/>
                <a:ea typeface="Open Sans" pitchFamily="34" charset="-122"/>
                <a:cs typeface="Open Sans" pitchFamily="34" charset="-120"/>
              </a:rPr>
              <a:t>The dataset includes various types of hotels from budget to luxury.</a:t>
            </a:r>
            <a:endParaRPr lang="en-US" sz="1712" dirty="0"/>
          </a:p>
        </p:txBody>
      </p:sp>
      <p:sp>
        <p:nvSpPr>
          <p:cNvPr id="10" name="Shape 7"/>
          <p:cNvSpPr/>
          <p:nvPr/>
        </p:nvSpPr>
        <p:spPr>
          <a:xfrm>
            <a:off x="6247567" y="4322683"/>
            <a:ext cx="489228" cy="489228"/>
          </a:xfrm>
          <a:prstGeom prst="roundRect">
            <a:avLst>
              <a:gd name="adj" fmla="val 18671"/>
            </a:avLst>
          </a:prstGeom>
          <a:solidFill>
            <a:srgbClr val="D6F5EE"/>
          </a:solidFill>
          <a:ln w="7620">
            <a:solidFill>
              <a:srgbClr val="BCDBD4"/>
            </a:solidFill>
            <a:prstDash val="solid"/>
          </a:ln>
        </p:spPr>
      </p:sp>
      <p:sp>
        <p:nvSpPr>
          <p:cNvPr id="11" name="Text 8"/>
          <p:cNvSpPr/>
          <p:nvPr/>
        </p:nvSpPr>
        <p:spPr>
          <a:xfrm>
            <a:off x="6355913" y="4404122"/>
            <a:ext cx="272415" cy="326231"/>
          </a:xfrm>
          <a:prstGeom prst="rect">
            <a:avLst/>
          </a:prstGeom>
          <a:noFill/>
          <a:ln/>
        </p:spPr>
        <p:txBody>
          <a:bodyPr wrap="none" rtlCol="0" anchor="t"/>
          <a:lstStyle/>
          <a:p>
            <a:pPr marL="0" indent="0" algn="ctr">
              <a:lnSpc>
                <a:spcPts val="2569"/>
              </a:lnSpc>
              <a:buNone/>
            </a:pPr>
            <a:r>
              <a:rPr lang="en-US" sz="2569" b="1" dirty="0">
                <a:solidFill>
                  <a:srgbClr val="333F70"/>
                </a:solidFill>
                <a:latin typeface="Unbounded" pitchFamily="34" charset="0"/>
                <a:ea typeface="Unbounded" pitchFamily="34" charset="-122"/>
                <a:cs typeface="Unbounded" pitchFamily="34" charset="-120"/>
              </a:rPr>
              <a:t>2</a:t>
            </a:r>
            <a:endParaRPr lang="en-US" sz="2569" dirty="0"/>
          </a:p>
        </p:txBody>
      </p:sp>
      <p:sp>
        <p:nvSpPr>
          <p:cNvPr id="12" name="Text 9"/>
          <p:cNvSpPr/>
          <p:nvPr/>
        </p:nvSpPr>
        <p:spPr>
          <a:xfrm>
            <a:off x="6954203" y="4322683"/>
            <a:ext cx="3763923" cy="339685"/>
          </a:xfrm>
          <a:prstGeom prst="rect">
            <a:avLst/>
          </a:prstGeom>
          <a:noFill/>
          <a:ln/>
        </p:spPr>
        <p:txBody>
          <a:bodyPr wrap="none" rtlCol="0" anchor="t"/>
          <a:lstStyle/>
          <a:p>
            <a:pPr marL="0" indent="0">
              <a:lnSpc>
                <a:spcPts val="2676"/>
              </a:lnSpc>
              <a:buNone/>
            </a:pPr>
            <a:r>
              <a:rPr lang="en-US" sz="2141" b="1" dirty="0">
                <a:solidFill>
                  <a:srgbClr val="333F70"/>
                </a:solidFill>
                <a:latin typeface="Unbounded" pitchFamily="34" charset="0"/>
                <a:ea typeface="Unbounded" pitchFamily="34" charset="-122"/>
                <a:cs typeface="Unbounded" pitchFamily="34" charset="-120"/>
              </a:rPr>
              <a:t>Geographical Insights</a:t>
            </a:r>
            <a:endParaRPr lang="en-US" sz="2141" dirty="0"/>
          </a:p>
        </p:txBody>
      </p:sp>
      <p:sp>
        <p:nvSpPr>
          <p:cNvPr id="13" name="Text 10"/>
          <p:cNvSpPr/>
          <p:nvPr/>
        </p:nvSpPr>
        <p:spPr>
          <a:xfrm>
            <a:off x="6954203" y="4792742"/>
            <a:ext cx="6915031" cy="696039"/>
          </a:xfrm>
          <a:prstGeom prst="rect">
            <a:avLst/>
          </a:prstGeom>
          <a:noFill/>
          <a:ln/>
        </p:spPr>
        <p:txBody>
          <a:bodyPr wrap="square" rtlCol="0" anchor="t"/>
          <a:lstStyle/>
          <a:p>
            <a:pPr marL="0" indent="0">
              <a:lnSpc>
                <a:spcPts val="2740"/>
              </a:lnSpc>
              <a:buNone/>
            </a:pPr>
            <a:r>
              <a:rPr lang="en-US" sz="1712" dirty="0">
                <a:solidFill>
                  <a:srgbClr val="333F70"/>
                </a:solidFill>
                <a:latin typeface="Open Sans" pitchFamily="34" charset="0"/>
                <a:ea typeface="Open Sans" pitchFamily="34" charset="-122"/>
                <a:cs typeface="Open Sans" pitchFamily="34" charset="-120"/>
              </a:rPr>
              <a:t>Understanding market saturation in different locations can enhance strategy.</a:t>
            </a:r>
            <a:endParaRPr lang="en-US" sz="1712" dirty="0"/>
          </a:p>
        </p:txBody>
      </p:sp>
      <p:sp>
        <p:nvSpPr>
          <p:cNvPr id="14" name="Shape 11"/>
          <p:cNvSpPr/>
          <p:nvPr/>
        </p:nvSpPr>
        <p:spPr>
          <a:xfrm>
            <a:off x="6247567" y="5950744"/>
            <a:ext cx="489228" cy="489228"/>
          </a:xfrm>
          <a:prstGeom prst="roundRect">
            <a:avLst>
              <a:gd name="adj" fmla="val 18671"/>
            </a:avLst>
          </a:prstGeom>
          <a:solidFill>
            <a:srgbClr val="D6F5EE"/>
          </a:solidFill>
          <a:ln w="7620">
            <a:solidFill>
              <a:srgbClr val="BCDBD4"/>
            </a:solidFill>
            <a:prstDash val="solid"/>
          </a:ln>
        </p:spPr>
      </p:sp>
      <p:sp>
        <p:nvSpPr>
          <p:cNvPr id="15" name="Text 12"/>
          <p:cNvSpPr/>
          <p:nvPr/>
        </p:nvSpPr>
        <p:spPr>
          <a:xfrm>
            <a:off x="6355318" y="6032183"/>
            <a:ext cx="273725" cy="326231"/>
          </a:xfrm>
          <a:prstGeom prst="rect">
            <a:avLst/>
          </a:prstGeom>
          <a:noFill/>
          <a:ln/>
        </p:spPr>
        <p:txBody>
          <a:bodyPr wrap="none" rtlCol="0" anchor="t"/>
          <a:lstStyle/>
          <a:p>
            <a:pPr marL="0" indent="0" algn="ctr">
              <a:lnSpc>
                <a:spcPts val="2569"/>
              </a:lnSpc>
              <a:buNone/>
            </a:pPr>
            <a:r>
              <a:rPr lang="en-US" sz="2569" b="1" dirty="0">
                <a:solidFill>
                  <a:srgbClr val="333F70"/>
                </a:solidFill>
                <a:latin typeface="Unbounded" pitchFamily="34" charset="0"/>
                <a:ea typeface="Unbounded" pitchFamily="34" charset="-122"/>
                <a:cs typeface="Unbounded" pitchFamily="34" charset="-120"/>
              </a:rPr>
              <a:t>3</a:t>
            </a:r>
            <a:endParaRPr lang="en-US" sz="2569" dirty="0"/>
          </a:p>
        </p:txBody>
      </p:sp>
      <p:sp>
        <p:nvSpPr>
          <p:cNvPr id="16" name="Text 13"/>
          <p:cNvSpPr/>
          <p:nvPr/>
        </p:nvSpPr>
        <p:spPr>
          <a:xfrm>
            <a:off x="6954203" y="5950744"/>
            <a:ext cx="3666649" cy="339685"/>
          </a:xfrm>
          <a:prstGeom prst="rect">
            <a:avLst/>
          </a:prstGeom>
          <a:noFill/>
          <a:ln/>
        </p:spPr>
        <p:txBody>
          <a:bodyPr wrap="none" rtlCol="0" anchor="t"/>
          <a:lstStyle/>
          <a:p>
            <a:pPr marL="0" indent="0">
              <a:lnSpc>
                <a:spcPts val="2676"/>
              </a:lnSpc>
              <a:buNone/>
            </a:pPr>
            <a:r>
              <a:rPr lang="en-US" sz="2141" b="1" dirty="0">
                <a:solidFill>
                  <a:srgbClr val="333F70"/>
                </a:solidFill>
                <a:latin typeface="Unbounded" pitchFamily="34" charset="0"/>
                <a:ea typeface="Unbounded" pitchFamily="34" charset="-122"/>
                <a:cs typeface="Unbounded" pitchFamily="34" charset="-120"/>
              </a:rPr>
              <a:t>Performance Metrics</a:t>
            </a:r>
            <a:endParaRPr lang="en-US" sz="2141" dirty="0"/>
          </a:p>
        </p:txBody>
      </p:sp>
      <p:sp>
        <p:nvSpPr>
          <p:cNvPr id="17" name="Text 14"/>
          <p:cNvSpPr/>
          <p:nvPr/>
        </p:nvSpPr>
        <p:spPr>
          <a:xfrm>
            <a:off x="6954203" y="6420803"/>
            <a:ext cx="6915031" cy="696039"/>
          </a:xfrm>
          <a:prstGeom prst="rect">
            <a:avLst/>
          </a:prstGeom>
          <a:noFill/>
          <a:ln/>
        </p:spPr>
        <p:txBody>
          <a:bodyPr wrap="square" rtlCol="0" anchor="t"/>
          <a:lstStyle/>
          <a:p>
            <a:pPr marL="0" indent="0">
              <a:lnSpc>
                <a:spcPts val="2740"/>
              </a:lnSpc>
              <a:buNone/>
            </a:pPr>
            <a:r>
              <a:rPr lang="en-US" sz="1712" dirty="0">
                <a:solidFill>
                  <a:srgbClr val="333F70"/>
                </a:solidFill>
                <a:latin typeface="Open Sans" pitchFamily="34" charset="0"/>
                <a:ea typeface="Open Sans" pitchFamily="34" charset="-122"/>
                <a:cs typeface="Open Sans" pitchFamily="34" charset="-120"/>
              </a:rPr>
              <a:t>Key metrics provide insights on hotel performance relative to competitors.</a:t>
            </a:r>
            <a:endParaRPr lang="en-US" sz="171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344097"/>
            <a:ext cx="7415927" cy="2314575"/>
          </a:xfrm>
          <a:prstGeom prst="rect">
            <a:avLst/>
          </a:prstGeom>
          <a:noFill/>
          <a:ln/>
        </p:spPr>
        <p:txBody>
          <a:bodyPr wrap="square" rtlCol="0" anchor="t"/>
          <a:lstStyle/>
          <a:p>
            <a:pPr marL="0" indent="0">
              <a:lnSpc>
                <a:spcPts val="6075"/>
              </a:lnSpc>
              <a:buNone/>
            </a:pPr>
            <a:r>
              <a:rPr lang="en-US" sz="4860" b="1" dirty="0">
                <a:solidFill>
                  <a:srgbClr val="333F70"/>
                </a:solidFill>
                <a:latin typeface="Unbounded" pitchFamily="34" charset="0"/>
                <a:ea typeface="Unbounded" pitchFamily="34" charset="-122"/>
                <a:cs typeface="Unbounded" pitchFamily="34" charset="-120"/>
              </a:rPr>
              <a:t>Insights from Dim_Rooms Dataset</a:t>
            </a:r>
            <a:endParaRPr lang="en-US" sz="4860" dirty="0"/>
          </a:p>
        </p:txBody>
      </p:sp>
      <p:sp>
        <p:nvSpPr>
          <p:cNvPr id="6" name="Shape 3"/>
          <p:cNvSpPr/>
          <p:nvPr/>
        </p:nvSpPr>
        <p:spPr>
          <a:xfrm>
            <a:off x="864037" y="4028956"/>
            <a:ext cx="7415927" cy="2856547"/>
          </a:xfrm>
          <a:prstGeom prst="roundRect">
            <a:avLst>
              <a:gd name="adj" fmla="val 3630"/>
            </a:avLst>
          </a:prstGeom>
          <a:noFill/>
          <a:ln w="15240">
            <a:solidFill>
              <a:srgbClr val="000000">
                <a:alpha val="8000"/>
              </a:srgbClr>
            </a:solidFill>
            <a:prstDash val="solid"/>
          </a:ln>
        </p:spPr>
      </p:sp>
      <p:sp>
        <p:nvSpPr>
          <p:cNvPr id="7" name="Shape 4"/>
          <p:cNvSpPr/>
          <p:nvPr/>
        </p:nvSpPr>
        <p:spPr>
          <a:xfrm>
            <a:off x="879277" y="4044196"/>
            <a:ext cx="7384613" cy="706517"/>
          </a:xfrm>
          <a:prstGeom prst="rect">
            <a:avLst/>
          </a:prstGeom>
          <a:solidFill>
            <a:srgbClr val="FFFFFF">
              <a:alpha val="4000"/>
            </a:srgbClr>
          </a:solidFill>
          <a:ln/>
        </p:spPr>
      </p:sp>
      <p:sp>
        <p:nvSpPr>
          <p:cNvPr id="8" name="Text 5"/>
          <p:cNvSpPr/>
          <p:nvPr/>
        </p:nvSpPr>
        <p:spPr>
          <a:xfrm>
            <a:off x="1126927" y="4199930"/>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Room Type</a:t>
            </a:r>
            <a:endParaRPr lang="en-US" sz="1944" dirty="0"/>
          </a:p>
        </p:txBody>
      </p:sp>
      <p:sp>
        <p:nvSpPr>
          <p:cNvPr id="9" name="Text 6"/>
          <p:cNvSpPr/>
          <p:nvPr/>
        </p:nvSpPr>
        <p:spPr>
          <a:xfrm>
            <a:off x="3591997" y="4199930"/>
            <a:ext cx="196000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Max Occupancy</a:t>
            </a:r>
            <a:endParaRPr lang="en-US" sz="1944" dirty="0"/>
          </a:p>
        </p:txBody>
      </p:sp>
      <p:sp>
        <p:nvSpPr>
          <p:cNvPr id="10" name="Text 7"/>
          <p:cNvSpPr/>
          <p:nvPr/>
        </p:nvSpPr>
        <p:spPr>
          <a:xfrm>
            <a:off x="6053257" y="4199930"/>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Price per Night</a:t>
            </a:r>
            <a:endParaRPr lang="en-US" sz="1944" dirty="0"/>
          </a:p>
        </p:txBody>
      </p:sp>
      <p:sp>
        <p:nvSpPr>
          <p:cNvPr id="11" name="Shape 8"/>
          <p:cNvSpPr/>
          <p:nvPr/>
        </p:nvSpPr>
        <p:spPr>
          <a:xfrm>
            <a:off x="879277" y="4750713"/>
            <a:ext cx="7384613" cy="706517"/>
          </a:xfrm>
          <a:prstGeom prst="rect">
            <a:avLst/>
          </a:prstGeom>
          <a:solidFill>
            <a:srgbClr val="000000">
              <a:alpha val="4000"/>
            </a:srgbClr>
          </a:solidFill>
          <a:ln/>
        </p:spPr>
      </p:sp>
      <p:sp>
        <p:nvSpPr>
          <p:cNvPr id="12" name="Text 9"/>
          <p:cNvSpPr/>
          <p:nvPr/>
        </p:nvSpPr>
        <p:spPr>
          <a:xfrm>
            <a:off x="1126927" y="4906447"/>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Standard Room</a:t>
            </a:r>
            <a:endParaRPr lang="en-US" sz="1944" dirty="0"/>
          </a:p>
        </p:txBody>
      </p:sp>
      <p:sp>
        <p:nvSpPr>
          <p:cNvPr id="13" name="Text 10"/>
          <p:cNvSpPr/>
          <p:nvPr/>
        </p:nvSpPr>
        <p:spPr>
          <a:xfrm>
            <a:off x="3591997" y="4906447"/>
            <a:ext cx="196000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2</a:t>
            </a:r>
            <a:endParaRPr lang="en-US" sz="1944" dirty="0"/>
          </a:p>
        </p:txBody>
      </p:sp>
      <p:sp>
        <p:nvSpPr>
          <p:cNvPr id="14" name="Text 11"/>
          <p:cNvSpPr/>
          <p:nvPr/>
        </p:nvSpPr>
        <p:spPr>
          <a:xfrm>
            <a:off x="6053257" y="4906447"/>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$100</a:t>
            </a:r>
            <a:endParaRPr lang="en-US" sz="1944" dirty="0"/>
          </a:p>
        </p:txBody>
      </p:sp>
      <p:sp>
        <p:nvSpPr>
          <p:cNvPr id="15" name="Shape 12"/>
          <p:cNvSpPr/>
          <p:nvPr/>
        </p:nvSpPr>
        <p:spPr>
          <a:xfrm>
            <a:off x="879277" y="5457230"/>
            <a:ext cx="7384613" cy="706517"/>
          </a:xfrm>
          <a:prstGeom prst="rect">
            <a:avLst/>
          </a:prstGeom>
          <a:solidFill>
            <a:srgbClr val="FFFFFF">
              <a:alpha val="4000"/>
            </a:srgbClr>
          </a:solidFill>
          <a:ln/>
        </p:spPr>
      </p:sp>
      <p:sp>
        <p:nvSpPr>
          <p:cNvPr id="16" name="Text 13"/>
          <p:cNvSpPr/>
          <p:nvPr/>
        </p:nvSpPr>
        <p:spPr>
          <a:xfrm>
            <a:off x="1126927" y="5612963"/>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Deluxe Room</a:t>
            </a:r>
            <a:endParaRPr lang="en-US" sz="1944" dirty="0"/>
          </a:p>
        </p:txBody>
      </p:sp>
      <p:sp>
        <p:nvSpPr>
          <p:cNvPr id="17" name="Text 14"/>
          <p:cNvSpPr/>
          <p:nvPr/>
        </p:nvSpPr>
        <p:spPr>
          <a:xfrm>
            <a:off x="3591997" y="5612963"/>
            <a:ext cx="196000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3</a:t>
            </a:r>
            <a:endParaRPr lang="en-US" sz="1944" dirty="0"/>
          </a:p>
        </p:txBody>
      </p:sp>
      <p:sp>
        <p:nvSpPr>
          <p:cNvPr id="18" name="Text 15"/>
          <p:cNvSpPr/>
          <p:nvPr/>
        </p:nvSpPr>
        <p:spPr>
          <a:xfrm>
            <a:off x="6053257" y="5612963"/>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$150</a:t>
            </a:r>
            <a:endParaRPr lang="en-US" sz="1944" dirty="0"/>
          </a:p>
        </p:txBody>
      </p:sp>
      <p:sp>
        <p:nvSpPr>
          <p:cNvPr id="19" name="Shape 16"/>
          <p:cNvSpPr/>
          <p:nvPr/>
        </p:nvSpPr>
        <p:spPr>
          <a:xfrm>
            <a:off x="879277" y="6163747"/>
            <a:ext cx="7384613" cy="706517"/>
          </a:xfrm>
          <a:prstGeom prst="rect">
            <a:avLst/>
          </a:prstGeom>
          <a:solidFill>
            <a:srgbClr val="000000">
              <a:alpha val="4000"/>
            </a:srgbClr>
          </a:solidFill>
          <a:ln/>
        </p:spPr>
      </p:sp>
      <p:sp>
        <p:nvSpPr>
          <p:cNvPr id="20" name="Text 17"/>
          <p:cNvSpPr/>
          <p:nvPr/>
        </p:nvSpPr>
        <p:spPr>
          <a:xfrm>
            <a:off x="1126927" y="6319480"/>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Suite</a:t>
            </a:r>
            <a:endParaRPr lang="en-US" sz="1944" dirty="0"/>
          </a:p>
        </p:txBody>
      </p:sp>
      <p:sp>
        <p:nvSpPr>
          <p:cNvPr id="21" name="Text 18"/>
          <p:cNvSpPr/>
          <p:nvPr/>
        </p:nvSpPr>
        <p:spPr>
          <a:xfrm>
            <a:off x="3591997" y="6319480"/>
            <a:ext cx="196000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4</a:t>
            </a:r>
            <a:endParaRPr lang="en-US" sz="1944" dirty="0"/>
          </a:p>
        </p:txBody>
      </p:sp>
      <p:sp>
        <p:nvSpPr>
          <p:cNvPr id="22" name="Text 19"/>
          <p:cNvSpPr/>
          <p:nvPr/>
        </p:nvSpPr>
        <p:spPr>
          <a:xfrm>
            <a:off x="6053257" y="6319480"/>
            <a:ext cx="1963817"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$250</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3423" y="878681"/>
            <a:ext cx="7717155" cy="1273969"/>
          </a:xfrm>
          <a:prstGeom prst="rect">
            <a:avLst/>
          </a:prstGeom>
          <a:noFill/>
          <a:ln/>
        </p:spPr>
        <p:txBody>
          <a:bodyPr wrap="square" rtlCol="0" anchor="t"/>
          <a:lstStyle/>
          <a:p>
            <a:pPr marL="0" indent="0">
              <a:lnSpc>
                <a:spcPts val="5016"/>
              </a:lnSpc>
              <a:buNone/>
            </a:pPr>
            <a:r>
              <a:rPr lang="en-US" sz="4013" b="1" dirty="0">
                <a:solidFill>
                  <a:srgbClr val="333F70"/>
                </a:solidFill>
                <a:latin typeface="Unbounded" pitchFamily="34" charset="0"/>
                <a:ea typeface="Unbounded" pitchFamily="34" charset="-122"/>
                <a:cs typeface="Unbounded" pitchFamily="34" charset="-120"/>
              </a:rPr>
              <a:t>Fact_Aggregated_Bookings Dataset Insights</a:t>
            </a:r>
            <a:endParaRPr lang="en-US" sz="4013" dirty="0"/>
          </a:p>
        </p:txBody>
      </p:sp>
      <p:pic>
        <p:nvPicPr>
          <p:cNvPr id="6" name="Image 1" descr="preencoded.png"/>
          <p:cNvPicPr>
            <a:picLocks noChangeAspect="1"/>
          </p:cNvPicPr>
          <p:nvPr/>
        </p:nvPicPr>
        <p:blipFill>
          <a:blip r:embed="rId4"/>
          <a:stretch>
            <a:fillRect/>
          </a:stretch>
        </p:blipFill>
        <p:spPr>
          <a:xfrm>
            <a:off x="713423" y="2458403"/>
            <a:ext cx="1019175" cy="1630799"/>
          </a:xfrm>
          <a:prstGeom prst="rect">
            <a:avLst/>
          </a:prstGeom>
        </p:spPr>
      </p:pic>
      <p:sp>
        <p:nvSpPr>
          <p:cNvPr id="7" name="Text 3"/>
          <p:cNvSpPr/>
          <p:nvPr/>
        </p:nvSpPr>
        <p:spPr>
          <a:xfrm>
            <a:off x="2038350" y="2662238"/>
            <a:ext cx="2704386" cy="318492"/>
          </a:xfrm>
          <a:prstGeom prst="rect">
            <a:avLst/>
          </a:prstGeom>
          <a:noFill/>
          <a:ln/>
        </p:spPr>
        <p:txBody>
          <a:bodyPr wrap="none" rtlCol="0" anchor="t"/>
          <a:lstStyle/>
          <a:p>
            <a:pPr marL="0" indent="0" algn="l">
              <a:lnSpc>
                <a:spcPts val="2508"/>
              </a:lnSpc>
              <a:buNone/>
            </a:pPr>
            <a:r>
              <a:rPr lang="en-US" sz="2006" b="1" dirty="0">
                <a:solidFill>
                  <a:srgbClr val="333F70"/>
                </a:solidFill>
                <a:latin typeface="Unbounded" pitchFamily="34" charset="0"/>
                <a:ea typeface="Unbounded" pitchFamily="34" charset="-122"/>
                <a:cs typeface="Unbounded" pitchFamily="34" charset="-120"/>
              </a:rPr>
              <a:t>Monthly Insights</a:t>
            </a:r>
            <a:endParaRPr lang="en-US" sz="2006" dirty="0"/>
          </a:p>
        </p:txBody>
      </p:sp>
      <p:sp>
        <p:nvSpPr>
          <p:cNvPr id="8" name="Text 4"/>
          <p:cNvSpPr/>
          <p:nvPr/>
        </p:nvSpPr>
        <p:spPr>
          <a:xfrm>
            <a:off x="2038350" y="3103007"/>
            <a:ext cx="6392228" cy="326112"/>
          </a:xfrm>
          <a:prstGeom prst="rect">
            <a:avLst/>
          </a:prstGeom>
          <a:noFill/>
          <a:ln/>
        </p:spPr>
        <p:txBody>
          <a:bodyPr wrap="none" rtlCol="0" anchor="t"/>
          <a:lstStyle/>
          <a:p>
            <a:pPr marL="0" indent="0" algn="l">
              <a:lnSpc>
                <a:spcPts val="2568"/>
              </a:lnSpc>
              <a:buNone/>
            </a:pPr>
            <a:r>
              <a:rPr lang="en-US" sz="1605" dirty="0">
                <a:solidFill>
                  <a:srgbClr val="333F70"/>
                </a:solidFill>
                <a:latin typeface="Open Sans" pitchFamily="34" charset="0"/>
                <a:ea typeface="Open Sans" pitchFamily="34" charset="-122"/>
                <a:cs typeface="Open Sans" pitchFamily="34" charset="-120"/>
              </a:rPr>
              <a:t>Analysis reveals booking trends over months.</a:t>
            </a:r>
            <a:endParaRPr lang="en-US" sz="1605" dirty="0"/>
          </a:p>
        </p:txBody>
      </p:sp>
      <p:pic>
        <p:nvPicPr>
          <p:cNvPr id="9" name="Image 2" descr="preencoded.png"/>
          <p:cNvPicPr>
            <a:picLocks noChangeAspect="1"/>
          </p:cNvPicPr>
          <p:nvPr/>
        </p:nvPicPr>
        <p:blipFill>
          <a:blip r:embed="rId5"/>
          <a:stretch>
            <a:fillRect/>
          </a:stretch>
        </p:blipFill>
        <p:spPr>
          <a:xfrm>
            <a:off x="713423" y="4089202"/>
            <a:ext cx="1019175" cy="1630799"/>
          </a:xfrm>
          <a:prstGeom prst="rect">
            <a:avLst/>
          </a:prstGeom>
        </p:spPr>
      </p:pic>
      <p:sp>
        <p:nvSpPr>
          <p:cNvPr id="10" name="Text 5"/>
          <p:cNvSpPr/>
          <p:nvPr/>
        </p:nvSpPr>
        <p:spPr>
          <a:xfrm>
            <a:off x="2038350" y="4293037"/>
            <a:ext cx="2837974" cy="318492"/>
          </a:xfrm>
          <a:prstGeom prst="rect">
            <a:avLst/>
          </a:prstGeom>
          <a:noFill/>
          <a:ln/>
        </p:spPr>
        <p:txBody>
          <a:bodyPr wrap="none" rtlCol="0" anchor="t"/>
          <a:lstStyle/>
          <a:p>
            <a:pPr marL="0" indent="0" algn="l">
              <a:lnSpc>
                <a:spcPts val="2508"/>
              </a:lnSpc>
              <a:buNone/>
            </a:pPr>
            <a:r>
              <a:rPr lang="en-US" sz="2006" b="1" dirty="0">
                <a:solidFill>
                  <a:srgbClr val="333F70"/>
                </a:solidFill>
                <a:latin typeface="Unbounded" pitchFamily="34" charset="0"/>
                <a:ea typeface="Unbounded" pitchFamily="34" charset="-122"/>
                <a:cs typeface="Unbounded" pitchFamily="34" charset="-120"/>
              </a:rPr>
              <a:t>Occupancy Rates</a:t>
            </a:r>
            <a:endParaRPr lang="en-US" sz="2006" dirty="0"/>
          </a:p>
        </p:txBody>
      </p:sp>
      <p:sp>
        <p:nvSpPr>
          <p:cNvPr id="11" name="Text 6"/>
          <p:cNvSpPr/>
          <p:nvPr/>
        </p:nvSpPr>
        <p:spPr>
          <a:xfrm>
            <a:off x="2038350" y="4733806"/>
            <a:ext cx="6392228" cy="326112"/>
          </a:xfrm>
          <a:prstGeom prst="rect">
            <a:avLst/>
          </a:prstGeom>
          <a:noFill/>
          <a:ln/>
        </p:spPr>
        <p:txBody>
          <a:bodyPr wrap="none" rtlCol="0" anchor="t"/>
          <a:lstStyle/>
          <a:p>
            <a:pPr marL="0" indent="0" algn="l">
              <a:lnSpc>
                <a:spcPts val="2568"/>
              </a:lnSpc>
              <a:buNone/>
            </a:pPr>
            <a:r>
              <a:rPr lang="en-US" sz="1605" dirty="0">
                <a:solidFill>
                  <a:srgbClr val="333F70"/>
                </a:solidFill>
                <a:latin typeface="Open Sans" pitchFamily="34" charset="0"/>
                <a:ea typeface="Open Sans" pitchFamily="34" charset="-122"/>
                <a:cs typeface="Open Sans" pitchFamily="34" charset="-120"/>
              </a:rPr>
              <a:t>Shows how occupied rooms affect revenue.</a:t>
            </a:r>
            <a:endParaRPr lang="en-US" sz="1605" dirty="0"/>
          </a:p>
        </p:txBody>
      </p:sp>
      <p:pic>
        <p:nvPicPr>
          <p:cNvPr id="12" name="Image 3" descr="preencoded.png"/>
          <p:cNvPicPr>
            <a:picLocks noChangeAspect="1"/>
          </p:cNvPicPr>
          <p:nvPr/>
        </p:nvPicPr>
        <p:blipFill>
          <a:blip r:embed="rId6"/>
          <a:stretch>
            <a:fillRect/>
          </a:stretch>
        </p:blipFill>
        <p:spPr>
          <a:xfrm>
            <a:off x="713423" y="5720001"/>
            <a:ext cx="1019175" cy="1630799"/>
          </a:xfrm>
          <a:prstGeom prst="rect">
            <a:avLst/>
          </a:prstGeom>
        </p:spPr>
      </p:pic>
      <p:sp>
        <p:nvSpPr>
          <p:cNvPr id="13" name="Text 7"/>
          <p:cNvSpPr/>
          <p:nvPr/>
        </p:nvSpPr>
        <p:spPr>
          <a:xfrm>
            <a:off x="2038350" y="5923836"/>
            <a:ext cx="3391138" cy="318492"/>
          </a:xfrm>
          <a:prstGeom prst="rect">
            <a:avLst/>
          </a:prstGeom>
          <a:noFill/>
          <a:ln/>
        </p:spPr>
        <p:txBody>
          <a:bodyPr wrap="none" rtlCol="0" anchor="t"/>
          <a:lstStyle/>
          <a:p>
            <a:pPr marL="0" indent="0" algn="l">
              <a:lnSpc>
                <a:spcPts val="2508"/>
              </a:lnSpc>
              <a:buNone/>
            </a:pPr>
            <a:r>
              <a:rPr lang="en-US" sz="2006" b="1" dirty="0">
                <a:solidFill>
                  <a:srgbClr val="333F70"/>
                </a:solidFill>
                <a:latin typeface="Unbounded" pitchFamily="34" charset="0"/>
                <a:ea typeface="Unbounded" pitchFamily="34" charset="-122"/>
                <a:cs typeface="Unbounded" pitchFamily="34" charset="-120"/>
              </a:rPr>
              <a:t>Guest Demographics</a:t>
            </a:r>
            <a:endParaRPr lang="en-US" sz="2006" dirty="0"/>
          </a:p>
        </p:txBody>
      </p:sp>
      <p:sp>
        <p:nvSpPr>
          <p:cNvPr id="14" name="Text 8"/>
          <p:cNvSpPr/>
          <p:nvPr/>
        </p:nvSpPr>
        <p:spPr>
          <a:xfrm>
            <a:off x="2038350" y="6364605"/>
            <a:ext cx="6392228" cy="652224"/>
          </a:xfrm>
          <a:prstGeom prst="rect">
            <a:avLst/>
          </a:prstGeom>
          <a:noFill/>
          <a:ln/>
        </p:spPr>
        <p:txBody>
          <a:bodyPr wrap="square" rtlCol="0" anchor="t"/>
          <a:lstStyle/>
          <a:p>
            <a:pPr marL="0" indent="0" algn="l">
              <a:lnSpc>
                <a:spcPts val="2568"/>
              </a:lnSpc>
              <a:buNone/>
            </a:pPr>
            <a:r>
              <a:rPr lang="en-US" sz="1605" dirty="0">
                <a:solidFill>
                  <a:srgbClr val="333F70"/>
                </a:solidFill>
                <a:latin typeface="Open Sans" pitchFamily="34" charset="0"/>
                <a:ea typeface="Open Sans" pitchFamily="34" charset="-122"/>
                <a:cs typeface="Open Sans" pitchFamily="34" charset="-120"/>
              </a:rPr>
              <a:t>Understanding demographic details can optimize marketing efforts.</a:t>
            </a:r>
            <a:endParaRPr lang="en-US" sz="160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903923"/>
            <a:ext cx="7415927" cy="1543050"/>
          </a:xfrm>
          <a:prstGeom prst="rect">
            <a:avLst/>
          </a:prstGeom>
          <a:noFill/>
          <a:ln/>
        </p:spPr>
        <p:txBody>
          <a:bodyPr wrap="square" rtlCol="0" anchor="t"/>
          <a:lstStyle/>
          <a:p>
            <a:pPr marL="0" indent="0">
              <a:lnSpc>
                <a:spcPts val="6075"/>
              </a:lnSpc>
              <a:buNone/>
            </a:pPr>
            <a:r>
              <a:rPr lang="en-US" sz="4860" b="1" dirty="0">
                <a:solidFill>
                  <a:srgbClr val="333F70"/>
                </a:solidFill>
                <a:latin typeface="Unbounded" pitchFamily="34" charset="0"/>
                <a:ea typeface="Unbounded" pitchFamily="34" charset="-122"/>
                <a:cs typeface="Unbounded" pitchFamily="34" charset="-120"/>
              </a:rPr>
              <a:t>Fact_Bookings Dataset Trends</a:t>
            </a:r>
            <a:endParaRPr lang="en-US" sz="4860" dirty="0"/>
          </a:p>
        </p:txBody>
      </p:sp>
      <p:sp>
        <p:nvSpPr>
          <p:cNvPr id="6" name="Shape 3"/>
          <p:cNvSpPr/>
          <p:nvPr/>
        </p:nvSpPr>
        <p:spPr>
          <a:xfrm>
            <a:off x="864037" y="3094911"/>
            <a:ext cx="555427" cy="555427"/>
          </a:xfrm>
          <a:prstGeom prst="roundRect">
            <a:avLst>
              <a:gd name="adj" fmla="val 18669"/>
            </a:avLst>
          </a:prstGeom>
          <a:solidFill>
            <a:srgbClr val="D6F5EE"/>
          </a:solidFill>
          <a:ln w="15240">
            <a:solidFill>
              <a:srgbClr val="BCDBD4"/>
            </a:solidFill>
            <a:prstDash val="solid"/>
          </a:ln>
        </p:spPr>
      </p:sp>
      <p:sp>
        <p:nvSpPr>
          <p:cNvPr id="7" name="Text 4"/>
          <p:cNvSpPr/>
          <p:nvPr/>
        </p:nvSpPr>
        <p:spPr>
          <a:xfrm>
            <a:off x="1045369" y="3187422"/>
            <a:ext cx="192643" cy="370284"/>
          </a:xfrm>
          <a:prstGeom prst="rect">
            <a:avLst/>
          </a:prstGeom>
          <a:noFill/>
          <a:ln/>
        </p:spPr>
        <p:txBody>
          <a:bodyPr wrap="none" rtlCol="0" anchor="t"/>
          <a:lstStyle/>
          <a:p>
            <a:pPr marL="0" indent="0" algn="ctr">
              <a:lnSpc>
                <a:spcPts val="2916"/>
              </a:lnSpc>
              <a:buNone/>
            </a:pPr>
            <a:r>
              <a:rPr lang="en-US" sz="2916" b="1" dirty="0">
                <a:solidFill>
                  <a:srgbClr val="333F70"/>
                </a:solidFill>
                <a:latin typeface="Unbounded" pitchFamily="34" charset="0"/>
                <a:ea typeface="Unbounded" pitchFamily="34" charset="-122"/>
                <a:cs typeface="Unbounded" pitchFamily="34" charset="-120"/>
              </a:rPr>
              <a:t>1</a:t>
            </a:r>
            <a:endParaRPr lang="en-US" sz="2916" dirty="0"/>
          </a:p>
        </p:txBody>
      </p:sp>
      <p:sp>
        <p:nvSpPr>
          <p:cNvPr id="8" name="Text 5"/>
          <p:cNvSpPr/>
          <p:nvPr/>
        </p:nvSpPr>
        <p:spPr>
          <a:xfrm>
            <a:off x="1666280" y="3094911"/>
            <a:ext cx="30861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Peak Seasons</a:t>
            </a:r>
            <a:endParaRPr lang="en-US" sz="2430" dirty="0"/>
          </a:p>
        </p:txBody>
      </p:sp>
      <p:sp>
        <p:nvSpPr>
          <p:cNvPr id="9" name="Text 6"/>
          <p:cNvSpPr/>
          <p:nvPr/>
        </p:nvSpPr>
        <p:spPr>
          <a:xfrm>
            <a:off x="1666280" y="3628787"/>
            <a:ext cx="6613684"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Identifying peak booking seasons to maximize revenue.</a:t>
            </a:r>
            <a:endParaRPr lang="en-US" sz="1944" dirty="0"/>
          </a:p>
        </p:txBody>
      </p:sp>
      <p:sp>
        <p:nvSpPr>
          <p:cNvPr id="10" name="Shape 7"/>
          <p:cNvSpPr/>
          <p:nvPr/>
        </p:nvSpPr>
        <p:spPr>
          <a:xfrm>
            <a:off x="864037" y="4548307"/>
            <a:ext cx="555427" cy="555427"/>
          </a:xfrm>
          <a:prstGeom prst="roundRect">
            <a:avLst>
              <a:gd name="adj" fmla="val 18669"/>
            </a:avLst>
          </a:prstGeom>
          <a:solidFill>
            <a:srgbClr val="D6F5EE"/>
          </a:solidFill>
          <a:ln w="15240">
            <a:solidFill>
              <a:srgbClr val="BCDBD4"/>
            </a:solidFill>
            <a:prstDash val="solid"/>
          </a:ln>
        </p:spPr>
      </p:sp>
      <p:sp>
        <p:nvSpPr>
          <p:cNvPr id="11" name="Text 8"/>
          <p:cNvSpPr/>
          <p:nvPr/>
        </p:nvSpPr>
        <p:spPr>
          <a:xfrm>
            <a:off x="987147" y="4640818"/>
            <a:ext cx="309205" cy="370284"/>
          </a:xfrm>
          <a:prstGeom prst="rect">
            <a:avLst/>
          </a:prstGeom>
          <a:noFill/>
          <a:ln/>
        </p:spPr>
        <p:txBody>
          <a:bodyPr wrap="none" rtlCol="0" anchor="t"/>
          <a:lstStyle/>
          <a:p>
            <a:pPr marL="0" indent="0" algn="ctr">
              <a:lnSpc>
                <a:spcPts val="2916"/>
              </a:lnSpc>
              <a:buNone/>
            </a:pPr>
            <a:r>
              <a:rPr lang="en-US" sz="2916" b="1" dirty="0">
                <a:solidFill>
                  <a:srgbClr val="333F70"/>
                </a:solidFill>
                <a:latin typeface="Unbounded" pitchFamily="34" charset="0"/>
                <a:ea typeface="Unbounded" pitchFamily="34" charset="-122"/>
                <a:cs typeface="Unbounded" pitchFamily="34" charset="-120"/>
              </a:rPr>
              <a:t>2</a:t>
            </a:r>
            <a:endParaRPr lang="en-US" sz="2916" dirty="0"/>
          </a:p>
        </p:txBody>
      </p:sp>
      <p:sp>
        <p:nvSpPr>
          <p:cNvPr id="12" name="Text 9"/>
          <p:cNvSpPr/>
          <p:nvPr/>
        </p:nvSpPr>
        <p:spPr>
          <a:xfrm>
            <a:off x="1666280" y="4548307"/>
            <a:ext cx="3641288"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Booking Lead Time</a:t>
            </a:r>
            <a:endParaRPr lang="en-US" sz="2430" dirty="0"/>
          </a:p>
        </p:txBody>
      </p:sp>
      <p:sp>
        <p:nvSpPr>
          <p:cNvPr id="13" name="Text 10"/>
          <p:cNvSpPr/>
          <p:nvPr/>
        </p:nvSpPr>
        <p:spPr>
          <a:xfrm>
            <a:off x="1666280" y="5082183"/>
            <a:ext cx="6613684" cy="395049"/>
          </a:xfrm>
          <a:prstGeom prst="rect">
            <a:avLst/>
          </a:prstGeom>
          <a:noFill/>
          <a:ln/>
        </p:spPr>
        <p:txBody>
          <a:bodyPr wrap="non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Analysis of how far in advance guests book.</a:t>
            </a:r>
            <a:endParaRPr lang="en-US" sz="1944" dirty="0"/>
          </a:p>
        </p:txBody>
      </p:sp>
      <p:sp>
        <p:nvSpPr>
          <p:cNvPr id="14" name="Shape 11"/>
          <p:cNvSpPr/>
          <p:nvPr/>
        </p:nvSpPr>
        <p:spPr>
          <a:xfrm>
            <a:off x="864037" y="6001703"/>
            <a:ext cx="555427" cy="555427"/>
          </a:xfrm>
          <a:prstGeom prst="roundRect">
            <a:avLst>
              <a:gd name="adj" fmla="val 18669"/>
            </a:avLst>
          </a:prstGeom>
          <a:solidFill>
            <a:srgbClr val="D6F5EE"/>
          </a:solidFill>
          <a:ln w="15240">
            <a:solidFill>
              <a:srgbClr val="BCDBD4"/>
            </a:solidFill>
            <a:prstDash val="solid"/>
          </a:ln>
        </p:spPr>
      </p:sp>
      <p:sp>
        <p:nvSpPr>
          <p:cNvPr id="15" name="Text 12"/>
          <p:cNvSpPr/>
          <p:nvPr/>
        </p:nvSpPr>
        <p:spPr>
          <a:xfrm>
            <a:off x="986314" y="6094214"/>
            <a:ext cx="310753" cy="370284"/>
          </a:xfrm>
          <a:prstGeom prst="rect">
            <a:avLst/>
          </a:prstGeom>
          <a:noFill/>
          <a:ln/>
        </p:spPr>
        <p:txBody>
          <a:bodyPr wrap="none" rtlCol="0" anchor="t"/>
          <a:lstStyle/>
          <a:p>
            <a:pPr marL="0" indent="0" algn="ctr">
              <a:lnSpc>
                <a:spcPts val="2916"/>
              </a:lnSpc>
              <a:buNone/>
            </a:pPr>
            <a:r>
              <a:rPr lang="en-US" sz="2916" b="1" dirty="0">
                <a:solidFill>
                  <a:srgbClr val="333F70"/>
                </a:solidFill>
                <a:latin typeface="Unbounded" pitchFamily="34" charset="0"/>
                <a:ea typeface="Unbounded" pitchFamily="34" charset="-122"/>
                <a:cs typeface="Unbounded" pitchFamily="34" charset="-120"/>
              </a:rPr>
              <a:t>3</a:t>
            </a:r>
            <a:endParaRPr lang="en-US" sz="2916" dirty="0"/>
          </a:p>
        </p:txBody>
      </p:sp>
      <p:sp>
        <p:nvSpPr>
          <p:cNvPr id="16" name="Text 13"/>
          <p:cNvSpPr/>
          <p:nvPr/>
        </p:nvSpPr>
        <p:spPr>
          <a:xfrm>
            <a:off x="1666280" y="6001703"/>
            <a:ext cx="3693200" cy="385763"/>
          </a:xfrm>
          <a:prstGeom prst="rect">
            <a:avLst/>
          </a:prstGeom>
          <a:noFill/>
          <a:ln/>
        </p:spPr>
        <p:txBody>
          <a:bodyPr wrap="none" rtlCol="0" anchor="t"/>
          <a:lstStyle/>
          <a:p>
            <a:pPr marL="0" indent="0">
              <a:lnSpc>
                <a:spcPts val="3038"/>
              </a:lnSpc>
              <a:buNone/>
            </a:pPr>
            <a:r>
              <a:rPr lang="en-US" sz="2430" b="1" dirty="0">
                <a:solidFill>
                  <a:srgbClr val="333F70"/>
                </a:solidFill>
                <a:latin typeface="Unbounded" pitchFamily="34" charset="0"/>
                <a:ea typeface="Unbounded" pitchFamily="34" charset="-122"/>
                <a:cs typeface="Unbounded" pitchFamily="34" charset="-120"/>
              </a:rPr>
              <a:t>Cancellation Rates</a:t>
            </a:r>
            <a:endParaRPr lang="en-US" sz="2430" dirty="0"/>
          </a:p>
        </p:txBody>
      </p:sp>
      <p:sp>
        <p:nvSpPr>
          <p:cNvPr id="17" name="Text 14"/>
          <p:cNvSpPr/>
          <p:nvPr/>
        </p:nvSpPr>
        <p:spPr>
          <a:xfrm>
            <a:off x="1666280" y="6535579"/>
            <a:ext cx="6613684" cy="790099"/>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Understanding cancellation trends helps in risk management.</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368034"/>
            <a:ext cx="7415927" cy="1543050"/>
          </a:xfrm>
          <a:prstGeom prst="rect">
            <a:avLst/>
          </a:prstGeom>
          <a:noFill/>
          <a:ln/>
        </p:spPr>
        <p:txBody>
          <a:bodyPr wrap="square" rtlCol="0" anchor="t"/>
          <a:lstStyle/>
          <a:p>
            <a:pPr marL="0" indent="0">
              <a:lnSpc>
                <a:spcPts val="6075"/>
              </a:lnSpc>
              <a:buNone/>
            </a:pPr>
            <a:r>
              <a:rPr lang="en-US" sz="4860" b="1" dirty="0">
                <a:solidFill>
                  <a:srgbClr val="333F70"/>
                </a:solidFill>
                <a:latin typeface="Unbounded" pitchFamily="34" charset="0"/>
                <a:ea typeface="Unbounded" pitchFamily="34" charset="-122"/>
                <a:cs typeface="Unbounded" pitchFamily="34" charset="-120"/>
              </a:rPr>
              <a:t>Conclusion and Key Findings</a:t>
            </a:r>
            <a:endParaRPr lang="en-US" sz="4860" dirty="0"/>
          </a:p>
        </p:txBody>
      </p:sp>
      <p:sp>
        <p:nvSpPr>
          <p:cNvPr id="6" name="Text 3"/>
          <p:cNvSpPr/>
          <p:nvPr/>
        </p:nvSpPr>
        <p:spPr>
          <a:xfrm>
            <a:off x="864037" y="4281368"/>
            <a:ext cx="7415927" cy="1580198"/>
          </a:xfrm>
          <a:prstGeom prst="rect">
            <a:avLst/>
          </a:prstGeom>
          <a:noFill/>
          <a:ln/>
        </p:spPr>
        <p:txBody>
          <a:bodyPr wrap="square" rtlCol="0" anchor="t"/>
          <a:lstStyle/>
          <a:p>
            <a:pPr marL="0" indent="0">
              <a:lnSpc>
                <a:spcPts val="3110"/>
              </a:lnSpc>
              <a:buNone/>
            </a:pPr>
            <a:r>
              <a:rPr lang="en-US" sz="1944" dirty="0">
                <a:solidFill>
                  <a:srgbClr val="333F70"/>
                </a:solidFill>
                <a:latin typeface="Open Sans" pitchFamily="34" charset="0"/>
                <a:ea typeface="Open Sans" pitchFamily="34" charset="-122"/>
                <a:cs typeface="Open Sans" pitchFamily="34" charset="-120"/>
              </a:rPr>
              <a:t>The analysis of Atliq Hospitality data yields actionable insights. Understanding datasets aids in making informed decisions that enhance operations. Continuous monitoring of these metrics is essential for future success in the hospitality industry.</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Open Sans</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Naman Kedia</cp:lastModifiedBy>
  <cp:revision>2</cp:revision>
  <dcterms:created xsi:type="dcterms:W3CDTF">2024-08-02T10:53:38Z</dcterms:created>
  <dcterms:modified xsi:type="dcterms:W3CDTF">2024-08-02T10:56:06Z</dcterms:modified>
</cp:coreProperties>
</file>